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4" r:id="rId7"/>
    <p:sldId id="263" r:id="rId8"/>
    <p:sldId id="262" r:id="rId9"/>
    <p:sldId id="267" r:id="rId10"/>
    <p:sldId id="266" r:id="rId11"/>
    <p:sldId id="261" r:id="rId12"/>
    <p:sldId id="265" r:id="rId13"/>
    <p:sldId id="271" r:id="rId14"/>
    <p:sldId id="268" r:id="rId15"/>
    <p:sldId id="272" r:id="rId16"/>
    <p:sldId id="269" r:id="rId17"/>
    <p:sldId id="273" r:id="rId18"/>
    <p:sldId id="274" r:id="rId19"/>
    <p:sldId id="270" r:id="rId20"/>
    <p:sldId id="275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2024. 03. 18.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2024. 03. 18.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2024. 03. 18.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2024. 03. 18.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2024. 03. 18.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2024. 03. 18.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C7914-0295-4B79-89E8-1A8D7B72D870}" type="datetimeFigureOut">
              <a:rPr lang="hu-HU" smtClean="0"/>
              <a:t>2024. 03. 18.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>
            <a:noAutofit/>
          </a:bodyPr>
          <a:lstStyle/>
          <a:p>
            <a:r>
              <a:rPr lang="hu-HU" sz="6600" b="1" dirty="0" err="1"/>
              <a:t>Ursula</a:t>
            </a:r>
            <a:r>
              <a:rPr lang="hu-HU" sz="6600" b="1" dirty="0"/>
              <a:t> K </a:t>
            </a:r>
            <a:r>
              <a:rPr lang="hu-HU" sz="6600" b="1" dirty="0" err="1"/>
              <a:t>LeGuin</a:t>
            </a:r>
            <a:r>
              <a:rPr lang="hu-HU" sz="6600" b="1" dirty="0"/>
              <a:t>:</a:t>
            </a:r>
            <a:r>
              <a:rPr lang="hu-HU" sz="6600" dirty="0"/>
              <a:t/>
            </a:r>
            <a:br>
              <a:rPr lang="hu-HU" sz="6600" dirty="0"/>
            </a:br>
            <a:endParaRPr lang="hu-HU" sz="6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056503" y="3861048"/>
            <a:ext cx="6400800" cy="1752600"/>
          </a:xfrm>
        </p:spPr>
        <p:txBody>
          <a:bodyPr/>
          <a:lstStyle/>
          <a:p>
            <a:r>
              <a:rPr lang="hu-HU" sz="4000" b="1" dirty="0">
                <a:solidFill>
                  <a:schemeClr val="tx1"/>
                </a:solidFill>
              </a:rPr>
              <a:t>Azok, akik elhagyják </a:t>
            </a:r>
            <a:r>
              <a:rPr lang="hu-HU" sz="4000" b="1" dirty="0" err="1">
                <a:solidFill>
                  <a:schemeClr val="tx1"/>
                </a:solidFill>
              </a:rPr>
              <a:t>Omelast</a:t>
            </a:r>
            <a:endParaRPr lang="hu-HU" sz="4000" dirty="0">
              <a:solidFill>
                <a:schemeClr val="tx1"/>
              </a:solidFill>
            </a:endParaRP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Mivel mindenki máshogy képzeli el a valódi boldogságot, ezért a szerző az olvasóhoz fordul, hogy használja a fantáziáját, vegyen részt az alkotás folyamatában.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16832"/>
            <a:ext cx="4618856" cy="461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Felmerül a kérdés például, hogy vannak-e autók egy ideális világban. Bár a vezetés élménye sokak számára hozzátartozik a tökéletes boldogsághoz, mégis számos kérdést vet fel: autóbalesetek, káros és veszélyes anyagok, melyek az autó gyártásához vagy az 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olajkitermeléshez kapcsolódnak.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 hogyan képzelnétek el egy tökéletes világot?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246124"/>
            <a:ext cx="3635896" cy="242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2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következő részben kiderül, hogy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Omelas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lakosainak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boldogságát egy ártatlan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gyermek szenvedése teszi lehetővé.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	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3" y="2060848"/>
            <a:ext cx="793481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"A gyermek létezése, és az ő ismeretük a </a:t>
            </a:r>
            <a:r>
              <a:rPr lang="hu-H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gyermekről, </a:t>
            </a:r>
            <a:r>
              <a:rPr lang="hu-H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létezésének ismerete teszi lehetővé építészetük nemességét, zenéjük meghatóságát, tudományuk mélységét. A gyermek miatt olyan szelídek a gyermekeikkel</a:t>
            </a:r>
            <a:r>
              <a:rPr lang="hu-H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.„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Szerinted</a:t>
            </a:r>
            <a:r>
              <a:rPr lang="hu-H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létezhet-e boldogság szenvedés nélkül? 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mű azt sugallja,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ogy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bűntudat az, ami miatt saját életüket értékelni tudják. Az emberek csak úgy tudják értékelni azt, amijük van, ha fel tudják fogni, milyen is lehetne az életük.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24944"/>
            <a:ext cx="719162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4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Ez a mai társadalmunk kritikája is lehet. Sok használati tárgyunk készül úgynevezett „</a:t>
            </a:r>
            <a:r>
              <a:rPr lang="hu-HU" dirty="0" err="1" smtClean="0">
                <a:solidFill>
                  <a:srgbClr val="00B050"/>
                </a:solidFill>
              </a:rPr>
              <a:t>sweatshopokban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”,</a:t>
            </a:r>
            <a:r>
              <a:rPr lang="hu-HU" dirty="0"/>
              <a:t> 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hu-HU" dirty="0" smtClean="0">
                <a:solidFill>
                  <a:srgbClr val="00B050"/>
                </a:solidFill>
              </a:rPr>
              <a:t>izzasztóműhelyekben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ahol gyakran fiatalkorúak dolgoznak embertelen körülmények között, hogy a fejlett világ fogyasztói olcsó termékekhez juthassanak. 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 figyelembe veszed ezt vásárlásaidkor?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64" y="3645024"/>
            <a:ext cx="4422536" cy="284885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5" y="3651541"/>
            <a:ext cx="3050406" cy="30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9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keresztény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hitvilágban hasonló gondolat jelenik meg: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Jézus szenvedése és kínhalála váltja meg az emberiséget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 a különbség a két szenvedéstörtének között?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Különbség azonban, hogy Jézus önként vállalta 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szenvedést, tisztában van annak okával és jelentőségével.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62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mű végén felmerül az olvasóban a kérdés: ott maradna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Omelasban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vagy elhagyná azt? Együtt tudna-e élni a tudattal, hogy egy ártatlan gyermeknek kell szenvednie miatta.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mű zárlatát többféleképpen is lehet értelmezni.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Szerinted miért hagyják el </a:t>
            </a:r>
            <a:r>
              <a:rPr lang="hu-H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Omelas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városát? Hova mennek?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5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>
            <a:normAutofit fontScale="925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optimista felfogás szerint azért hagyják el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Omelast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mert bíznak abban, hogy létezhet tökéletes társadalom, vagy legalább egy olyan, ahol mindenki egyenlő esélyekkel indul, elidegeníthetetlen jogai vannak.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Az Amerikai Egyesült Államok Függetlenségi nyilatkozata így határozza meg az alapvető emberi jogokat: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„Magától </a:t>
            </a:r>
            <a:r>
              <a:rPr lang="hu-HU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értetődőnek tartjuk azokat az igazságokat, hogy minden ember egyenlőként teremtetett, az embert teremtője olyan elidegeníthetetlen Jogokkal ruházta fel, amelyekről le nem mondhat, s ezek közé a jogok közé tartozik a jog az Élethez és a Szabadsághoz, valamint a jog a Boldogságra való törekvésre. </a:t>
            </a:r>
            <a:r>
              <a:rPr lang="hu-HU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endParaRPr lang="hu-HU" sz="28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7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pesszimista olvasatot a szöveg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megfogalmazása sugallja: 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„Az </a:t>
            </a:r>
            <a:r>
              <a:rPr lang="hu-HU" i="1" dirty="0">
                <a:latin typeface="Times New Roman" pitchFamily="18" charset="0"/>
                <a:cs typeface="Times New Roman" pitchFamily="18" charset="0"/>
              </a:rPr>
              <a:t>a hely, ahová mennek, a legtöbbünk számára még kevésbé elképzelhető, mint a boldogság városa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.”,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amely utalhat a halálra, az öngyilkosságra.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20888"/>
            <a:ext cx="4437112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7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480720"/>
          </a:xfrm>
        </p:spPr>
        <p:txBody>
          <a:bodyPr/>
          <a:lstStyle/>
          <a:p>
            <a:pPr marL="0" indent="0" algn="just">
              <a:buNone/>
            </a:pPr>
            <a:r>
              <a:rPr lang="hu-HU" dirty="0" err="1"/>
              <a:t>Ursula</a:t>
            </a:r>
            <a:r>
              <a:rPr lang="hu-HU" dirty="0"/>
              <a:t> </a:t>
            </a:r>
            <a:r>
              <a:rPr lang="hu-HU" dirty="0" err="1"/>
              <a:t>Kroeber</a:t>
            </a:r>
            <a:r>
              <a:rPr lang="hu-HU" dirty="0"/>
              <a:t> Le </a:t>
            </a:r>
            <a:r>
              <a:rPr lang="hu-HU" dirty="0" err="1"/>
              <a:t>Guin</a:t>
            </a:r>
            <a:r>
              <a:rPr lang="hu-HU" dirty="0"/>
              <a:t> (1929 - 2018) amerikai írónő, </a:t>
            </a:r>
            <a:r>
              <a:rPr lang="hu-HU" dirty="0">
                <a:solidFill>
                  <a:srgbClr val="00B050"/>
                </a:solidFill>
              </a:rPr>
              <a:t>aki leginkább spekulatív fikciós </a:t>
            </a:r>
            <a:r>
              <a:rPr lang="hu-HU" dirty="0" err="1">
                <a:solidFill>
                  <a:srgbClr val="00B050"/>
                </a:solidFill>
              </a:rPr>
              <a:t>műveiről</a:t>
            </a:r>
            <a:r>
              <a:rPr lang="hu-HU" dirty="0">
                <a:solidFill>
                  <a:srgbClr val="00B050"/>
                </a:solidFill>
              </a:rPr>
              <a:t>, köztük a </a:t>
            </a:r>
            <a:r>
              <a:rPr lang="hu-HU" dirty="0" err="1">
                <a:solidFill>
                  <a:srgbClr val="00B050"/>
                </a:solidFill>
              </a:rPr>
              <a:t>Hainish</a:t>
            </a:r>
            <a:r>
              <a:rPr lang="hu-HU" dirty="0">
                <a:solidFill>
                  <a:srgbClr val="00B050"/>
                </a:solidFill>
              </a:rPr>
              <a:t> univerzumában játszódó sci-fi </a:t>
            </a:r>
            <a:r>
              <a:rPr lang="hu-HU" dirty="0" err="1">
                <a:solidFill>
                  <a:srgbClr val="00B050"/>
                </a:solidFill>
              </a:rPr>
              <a:t>műveiről</a:t>
            </a:r>
            <a:r>
              <a:rPr lang="hu-HU" dirty="0">
                <a:solidFill>
                  <a:srgbClr val="00B050"/>
                </a:solidFill>
              </a:rPr>
              <a:t> és az </a:t>
            </a:r>
            <a:r>
              <a:rPr lang="hu-HU" dirty="0" err="1">
                <a:solidFill>
                  <a:srgbClr val="00B050"/>
                </a:solidFill>
              </a:rPr>
              <a:t>Earthsea</a:t>
            </a:r>
            <a:r>
              <a:rPr lang="hu-HU" dirty="0">
                <a:solidFill>
                  <a:srgbClr val="00B050"/>
                </a:solidFill>
              </a:rPr>
              <a:t> </a:t>
            </a:r>
            <a:r>
              <a:rPr lang="hu-HU" dirty="0" err="1">
                <a:solidFill>
                  <a:srgbClr val="00B050"/>
                </a:solidFill>
              </a:rPr>
              <a:t>fantasy</a:t>
            </a:r>
            <a:r>
              <a:rPr lang="hu-HU" dirty="0">
                <a:solidFill>
                  <a:srgbClr val="00B050"/>
                </a:solidFill>
              </a:rPr>
              <a:t>-sorozatról ismert</a:t>
            </a:r>
            <a:r>
              <a:rPr lang="hu-HU" dirty="0"/>
              <a:t>. </a:t>
            </a:r>
            <a:r>
              <a:rPr lang="hu-HU" dirty="0" smtClean="0"/>
              <a:t>Irodalmi </a:t>
            </a:r>
            <a:r>
              <a:rPr lang="hu-HU" dirty="0"/>
              <a:t>pályafutása közel hatvan évet ölelt fel, több mint húsz regényt és több mint száz </a:t>
            </a:r>
            <a:r>
              <a:rPr lang="hu-HU" dirty="0" smtClean="0"/>
              <a:t>novellát, </a:t>
            </a:r>
            <a:r>
              <a:rPr lang="hu-HU" dirty="0"/>
              <a:t>emellett verseket, </a:t>
            </a:r>
            <a:r>
              <a:rPr lang="hu-HU" dirty="0" smtClean="0"/>
              <a:t>irodalomkritikákat és gyermekkönyveket </a:t>
            </a:r>
            <a:r>
              <a:rPr lang="hu-HU" dirty="0"/>
              <a:t>is írt.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17032"/>
            <a:ext cx="4680520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mű felfogható a haszonelvű erkölcs kritikájaként is, ami azt tanítja, hogy </a:t>
            </a:r>
            <a:r>
              <a:rPr lang="hu-HU" dirty="0"/>
              <a:t>az állampolgárok többségének boldogsága az, ami szerint az állam ügyeit intézni kell</a:t>
            </a:r>
            <a:r>
              <a:rPr lang="hu-HU" dirty="0" smtClean="0"/>
              <a:t>. Itt hiába áll a többség boldogsága egy ember nyomorával szemben, mégis rossz érzéseket kelt bennünk.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30526"/>
            <a:ext cx="3291718" cy="343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2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/>
              <a:t>Le </a:t>
            </a:r>
            <a:r>
              <a:rPr lang="hu-HU" dirty="0" err="1"/>
              <a:t>Guin</a:t>
            </a:r>
            <a:r>
              <a:rPr lang="hu-HU" dirty="0"/>
              <a:t> a "társadalmi </a:t>
            </a:r>
            <a:r>
              <a:rPr lang="hu-HU" dirty="0" err="1"/>
              <a:t>science</a:t>
            </a:r>
            <a:r>
              <a:rPr lang="hu-HU" dirty="0"/>
              <a:t> </a:t>
            </a:r>
            <a:r>
              <a:rPr lang="hu-HU" dirty="0" err="1"/>
              <a:t>fiction</a:t>
            </a:r>
            <a:r>
              <a:rPr lang="hu-HU" dirty="0"/>
              <a:t>" kifejezést javasolta néhány írására, műveiben nem a technikai fejlettség van a középpontban, hanem kultúrák ütközése, nemi szerepek különbözősége. Magyarul is megjelentek művei például: A Szigetvilág varázslója, A sötétség balkeze.  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56992"/>
            <a:ext cx="2376264" cy="317243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89" y="3356991"/>
            <a:ext cx="1943099" cy="317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8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400" b="1" u="sng" dirty="0"/>
              <a:t>Azok, akik elhagyták </a:t>
            </a:r>
            <a:r>
              <a:rPr lang="hu-HU" sz="4400" b="1" u="sng" dirty="0" err="1"/>
              <a:t>Omelast</a:t>
            </a:r>
            <a:endParaRPr lang="hu-HU" sz="4400" u="sng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452320" cy="496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5544616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Cím: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Miért hagyhatja el az ember otthonát? Milyen irodalmi művek foglalkoznak ezzel a témával?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népmesékben kalandok keresése, vagy új tapasztalatok szerzése miatt hagyják el otthonukat a hősök, a Bibliában a Kivonulás könyvében a zsidó nép otthont keres magának.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920" y="3086379"/>
            <a:ext cx="311600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5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Arany János: Rege a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csodaszarvasról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című művében Hunor és Magyar a csodaszarvas után erednek, és ők is új hazára lelnek.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79512" y="2276872"/>
            <a:ext cx="55081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>
                <a:solidFill>
                  <a:srgbClr val="00B050"/>
                </a:solidFill>
              </a:rPr>
              <a:t>„</a:t>
            </a:r>
            <a:r>
              <a:rPr lang="hu-HU" sz="3200" dirty="0" smtClean="0">
                <a:solidFill>
                  <a:srgbClr val="00B050"/>
                </a:solidFill>
              </a:rPr>
              <a:t>Tó </a:t>
            </a:r>
            <a:r>
              <a:rPr lang="hu-HU" sz="3200" dirty="0">
                <a:solidFill>
                  <a:srgbClr val="00B050"/>
                </a:solidFill>
              </a:rPr>
              <a:t>szigetje édes </a:t>
            </a:r>
            <a:r>
              <a:rPr lang="hu-HU" sz="3200" dirty="0" smtClean="0">
                <a:solidFill>
                  <a:srgbClr val="00B050"/>
                </a:solidFill>
              </a:rPr>
              <a:t>honná, </a:t>
            </a:r>
          </a:p>
          <a:p>
            <a:r>
              <a:rPr lang="hu-HU" sz="3200" dirty="0" err="1" smtClean="0">
                <a:solidFill>
                  <a:srgbClr val="00B050"/>
                </a:solidFill>
              </a:rPr>
              <a:t>Sátoruk</a:t>
            </a:r>
            <a:r>
              <a:rPr lang="hu-HU" sz="3200" dirty="0" smtClean="0">
                <a:solidFill>
                  <a:srgbClr val="00B050"/>
                </a:solidFill>
              </a:rPr>
              <a:t> </a:t>
            </a:r>
            <a:r>
              <a:rPr lang="hu-HU" sz="3200" dirty="0" err="1">
                <a:solidFill>
                  <a:srgbClr val="00B050"/>
                </a:solidFill>
              </a:rPr>
              <a:t>lőn</a:t>
            </a:r>
            <a:r>
              <a:rPr lang="hu-HU" sz="3200" dirty="0">
                <a:solidFill>
                  <a:srgbClr val="00B050"/>
                </a:solidFill>
              </a:rPr>
              <a:t> szép otthonná,</a:t>
            </a:r>
          </a:p>
          <a:p>
            <a:r>
              <a:rPr lang="hu-HU" sz="3200" dirty="0" err="1">
                <a:solidFill>
                  <a:srgbClr val="00B050"/>
                </a:solidFill>
              </a:rPr>
              <a:t>Ágyok</a:t>
            </a:r>
            <a:r>
              <a:rPr lang="hu-HU" sz="3200" dirty="0">
                <a:solidFill>
                  <a:srgbClr val="00B050"/>
                </a:solidFill>
              </a:rPr>
              <a:t> áldott </a:t>
            </a:r>
            <a:r>
              <a:rPr lang="hu-HU" sz="3200" dirty="0" err="1">
                <a:solidFill>
                  <a:srgbClr val="00B050"/>
                </a:solidFill>
              </a:rPr>
              <a:t>nyúgalommá</a:t>
            </a:r>
            <a:r>
              <a:rPr lang="hu-HU" sz="3200" dirty="0">
                <a:solidFill>
                  <a:srgbClr val="00B050"/>
                </a:solidFill>
              </a:rPr>
              <a:t>:</a:t>
            </a:r>
          </a:p>
          <a:p>
            <a:r>
              <a:rPr lang="hu-HU" sz="3200" dirty="0">
                <a:solidFill>
                  <a:srgbClr val="00B050"/>
                </a:solidFill>
              </a:rPr>
              <a:t>Nincs egyéb, mi őket vonná</a:t>
            </a:r>
            <a:r>
              <a:rPr lang="hu-HU" sz="3200" dirty="0" smtClean="0">
                <a:solidFill>
                  <a:srgbClr val="00B050"/>
                </a:solidFill>
              </a:rPr>
              <a:t>.”</a:t>
            </a:r>
            <a:endParaRPr lang="hu-HU" sz="3200" dirty="0">
              <a:solidFill>
                <a:srgbClr val="00B05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72339"/>
            <a:ext cx="3797169" cy="33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5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>
              <a:buNone/>
            </a:pPr>
            <a:r>
              <a:rPr lang="hu-HU" b="1" u="sng" dirty="0"/>
              <a:t>Műfaj: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 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>
                <a:solidFill>
                  <a:srgbClr val="00B050"/>
                </a:solidFill>
              </a:rPr>
              <a:t>A mű egy elképzelt, boldog társadalmat ír le. Hogyan nevezzük ezt az irodalmi műfajt?</a:t>
            </a:r>
            <a:endParaRPr lang="hu-HU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pPr marL="0" indent="0" algn="just">
              <a:buNone/>
            </a:pPr>
            <a:r>
              <a:rPr lang="hu-HU" dirty="0" smtClean="0">
                <a:solidFill>
                  <a:srgbClr val="FF0000"/>
                </a:solidFill>
              </a:rPr>
              <a:t>A mű műfaja utópia</a:t>
            </a:r>
            <a:r>
              <a:rPr lang="hu-HU" dirty="0">
                <a:solidFill>
                  <a:srgbClr val="FF0000"/>
                </a:solidFill>
              </a:rPr>
              <a:t>: elképzelt, tökéletesen működő, eszményített társadalmi berendezkedést leíró mű</a:t>
            </a:r>
            <a:r>
              <a:rPr lang="hu-HU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endParaRPr lang="hu-HU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 mű végére azonban megtudjuk, hogy ennek a boldogságnak súlyos ára van.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15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640871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Tartalom elemzése:</a:t>
            </a:r>
            <a:endParaRPr lang="hu-HU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Az utópiák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egy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tökéletesen működő társadalmat írnak le. 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Mivel itt nincs mire törekedniük az embereknek, ezért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általában az ilyen művekben általában nagyon egyszerű a cselekmény: valakit vezetnek, és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bemutatják nekik a helyet. 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disztópiákban az emberek lázadást szítanak, vagy menekülni szeretnének, itt sokszor fordulatos és izgalmas cselekménnyel találkozunk.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564904"/>
            <a:ext cx="2088232" cy="301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9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történet a városi fesztivál képeivel indít, mindenki vidám, mindenhonnan vidám hangokat hallunk. A szerző elismeri, hogy általában az irodalmi művek témája a hiány és szenvedés, nem a határtalan boldogság.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362260"/>
            <a:ext cx="4481736" cy="448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8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766</Words>
  <Application>Microsoft Office PowerPoint</Application>
  <PresentationFormat>Diavetítés a képernyőre (4:3 oldalarány)</PresentationFormat>
  <Paragraphs>54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Office-téma</vt:lpstr>
      <vt:lpstr>Ursula K LeGuin: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Péter</dc:creator>
  <cp:lastModifiedBy>Peter</cp:lastModifiedBy>
  <cp:revision>24</cp:revision>
  <dcterms:created xsi:type="dcterms:W3CDTF">2015-08-27T02:13:55Z</dcterms:created>
  <dcterms:modified xsi:type="dcterms:W3CDTF">2024-03-18T15:59:36Z</dcterms:modified>
</cp:coreProperties>
</file>